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32"/>
  </p:notesMasterIdLst>
  <p:handoutMasterIdLst>
    <p:handoutMasterId r:id="rId33"/>
  </p:handoutMasterIdLst>
  <p:sldIdLst>
    <p:sldId id="297" r:id="rId2"/>
    <p:sldId id="289" r:id="rId3"/>
    <p:sldId id="339" r:id="rId4"/>
    <p:sldId id="337" r:id="rId5"/>
    <p:sldId id="338" r:id="rId6"/>
    <p:sldId id="335" r:id="rId7"/>
    <p:sldId id="345" r:id="rId8"/>
    <p:sldId id="355" r:id="rId9"/>
    <p:sldId id="351" r:id="rId10"/>
    <p:sldId id="354" r:id="rId11"/>
    <p:sldId id="353" r:id="rId12"/>
    <p:sldId id="344" r:id="rId13"/>
    <p:sldId id="336" r:id="rId14"/>
    <p:sldId id="300" r:id="rId15"/>
    <p:sldId id="301" r:id="rId16"/>
    <p:sldId id="302" r:id="rId17"/>
    <p:sldId id="346" r:id="rId18"/>
    <p:sldId id="303" r:id="rId19"/>
    <p:sldId id="349" r:id="rId20"/>
    <p:sldId id="347" r:id="rId21"/>
    <p:sldId id="348" r:id="rId22"/>
    <p:sldId id="350" r:id="rId23"/>
    <p:sldId id="356" r:id="rId24"/>
    <p:sldId id="305" r:id="rId25"/>
    <p:sldId id="306" r:id="rId26"/>
    <p:sldId id="357" r:id="rId27"/>
    <p:sldId id="307" r:id="rId28"/>
    <p:sldId id="308" r:id="rId29"/>
    <p:sldId id="309" r:id="rId30"/>
    <p:sldId id="299" r:id="rId31"/>
  </p:sldIdLst>
  <p:sldSz cx="9144000" cy="6858000" type="screen4x3"/>
  <p:notesSz cx="6858000" cy="9144000"/>
  <p:custDataLst>
    <p:tags r:id="rId34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66FF66"/>
    <a:srgbClr val="6F3F50"/>
    <a:srgbClr val="990033"/>
    <a:srgbClr val="0066FF"/>
    <a:srgbClr val="FF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529" autoAdjust="0"/>
    <p:restoredTop sz="97681" autoAdjust="0"/>
  </p:normalViewPr>
  <p:slideViewPr>
    <p:cSldViewPr>
      <p:cViewPr>
        <p:scale>
          <a:sx n="80" d="100"/>
          <a:sy n="80" d="100"/>
        </p:scale>
        <p:origin x="-792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BACD1F5-C1F2-4197-962E-DFE632AC504F}" type="datetimeFigureOut">
              <a:rPr lang="en-US"/>
              <a:pPr>
                <a:defRPr/>
              </a:pPr>
              <a:t>2/20/2014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CD712E2-7F5F-4DD9-B2C2-FE2CAF252A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6FB611D-D513-4219-9E6A-5506E28DDD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89AC0B-20BE-4E3D-AEC2-BF8343336A26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  <p:sp>
        <p:nvSpPr>
          <p:cNvPr id="47109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8" descr="38_02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3">
            <a:lum bright="40000" contrast="-40000"/>
          </a:blip>
          <a:srcRect l="1530" t="3000" b="74249"/>
          <a:stretch>
            <a:fillRect/>
          </a:stretch>
        </p:blipFill>
        <p:spPr bwMode="auto">
          <a:xfrm>
            <a:off x="1600200" y="3657600"/>
            <a:ext cx="60309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971800" y="3200400"/>
            <a:ext cx="3171825" cy="342900"/>
          </a:xfrm>
        </p:spPr>
        <p:txBody>
          <a:bodyPr/>
          <a:lstStyle>
            <a:lvl1pPr algn="ctr">
              <a:defRPr sz="1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813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0" y="4953000"/>
            <a:ext cx="9144000" cy="19050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28600"/>
            <a:ext cx="2286000" cy="6629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28600"/>
            <a:ext cx="6705600" cy="6629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905000"/>
            <a:ext cx="4495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495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38_02"/>
          <p:cNvPicPr>
            <a:picLocks noChangeAspect="1" noChangeArrowheads="1"/>
          </p:cNvPicPr>
          <p:nvPr userDrawn="1">
            <p:custDataLst>
              <p:tags r:id="rId13"/>
            </p:custDataLst>
          </p:nvPr>
        </p:nvPicPr>
        <p:blipFill>
          <a:blip r:embed="rId14">
            <a:lum bright="40000" contrast="-40000"/>
          </a:blip>
          <a:srcRect l="1530" t="3000" b="74249"/>
          <a:stretch>
            <a:fillRect/>
          </a:stretch>
        </p:blipFill>
        <p:spPr bwMode="auto">
          <a:xfrm>
            <a:off x="3175" y="-3175"/>
            <a:ext cx="60309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905000"/>
            <a:ext cx="9144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95800" y="228600"/>
            <a:ext cx="464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www.nasm.edu/ceps/etp/mercury/mercimg/telescopic.gi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gi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mercury.jp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5029200" y="685800"/>
            <a:ext cx="3352800" cy="3657600"/>
          </a:xfrm>
        </p:spPr>
        <p:txBody>
          <a:bodyPr/>
          <a:lstStyle/>
          <a:p>
            <a:pPr rtl="1">
              <a:defRPr/>
            </a:pPr>
            <a:r>
              <a:rPr lang="fa-IR" sz="8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عطارد</a:t>
            </a:r>
          </a:p>
          <a:p>
            <a:pPr rtl="1">
              <a:defRPr/>
            </a:pPr>
            <a:r>
              <a:rPr lang="fa-IR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ارائه: </a:t>
            </a:r>
          </a:p>
          <a:p>
            <a:pPr rtl="1">
              <a:defRPr/>
            </a:pPr>
            <a:r>
              <a:rPr lang="fa-IR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علی آقاده ده زاده</a:t>
            </a:r>
          </a:p>
          <a:p>
            <a:pPr rtl="1">
              <a:defRPr/>
            </a:pP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600" y="6273225"/>
            <a:ext cx="6096000" cy="584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a-IR" sz="3200" dirty="0">
                <a:solidFill>
                  <a:srgbClr val="66FF66"/>
                </a:solidFill>
                <a:cs typeface="B Nazanin" pitchFamily="2" charset="-78"/>
              </a:rPr>
              <a:t>پانزدهمین باشگاه انجمن نجوم اردبیل</a:t>
            </a:r>
            <a:endParaRPr lang="en-US" sz="3200" dirty="0">
              <a:solidFill>
                <a:srgbClr val="66FF66"/>
              </a:solidFill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4495800" y="228600"/>
            <a:ext cx="4267200" cy="685800"/>
          </a:xfrm>
        </p:spPr>
        <p:txBody>
          <a:bodyPr/>
          <a:lstStyle/>
          <a:p>
            <a:pPr eaLnBrk="1" hangingPunct="1"/>
            <a:r>
              <a:rPr lang="fa-IR" sz="5400" dirty="0" smtClean="0">
                <a:solidFill>
                  <a:srgbClr val="FF0000"/>
                </a:solidFill>
                <a:cs typeface="B Nazanin" pitchFamily="2" charset="-78"/>
              </a:rPr>
              <a:t>گذر عطارد</a:t>
            </a:r>
            <a:endParaRPr lang="en-US" sz="2100" dirty="0" smtClean="0">
              <a:solidFill>
                <a:srgbClr val="FF0000"/>
              </a:solidFill>
              <a:cs typeface="B Nazanin" pitchFamily="2" charset="-78"/>
            </a:endParaRPr>
          </a:p>
        </p:txBody>
      </p:sp>
      <p:pic>
        <p:nvPicPr>
          <p:cNvPr id="4" name="Picture 9" descr="Diagram of the Trans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377" y="2285999"/>
            <a:ext cx="8097247" cy="410360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95600" y="1524001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fa-I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تقریبا هر هشت سال یکبار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4495800" y="228600"/>
            <a:ext cx="4267200" cy="685800"/>
          </a:xfrm>
        </p:spPr>
        <p:txBody>
          <a:bodyPr/>
          <a:lstStyle/>
          <a:p>
            <a:pPr eaLnBrk="1" hangingPunct="1"/>
            <a:r>
              <a:rPr lang="fa-IR" sz="5400" dirty="0" smtClean="0">
                <a:solidFill>
                  <a:srgbClr val="FF0000"/>
                </a:solidFill>
                <a:cs typeface="B Nazanin" pitchFamily="2" charset="-78"/>
              </a:rPr>
              <a:t>گذر عطارد</a:t>
            </a:r>
            <a:endParaRPr lang="en-US" sz="2100" dirty="0" smtClean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58674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fa-I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گذر بعدی در سال 2016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Nazanin" pitchFamily="2" charset="-78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842" y="1828800"/>
            <a:ext cx="8866317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4495800" y="228600"/>
            <a:ext cx="4267200" cy="685800"/>
          </a:xfrm>
        </p:spPr>
        <p:txBody>
          <a:bodyPr/>
          <a:lstStyle/>
          <a:p>
            <a:pPr eaLnBrk="1" hangingPunct="1"/>
            <a:r>
              <a:rPr lang="fa-IR" sz="5400" dirty="0" smtClean="0">
                <a:solidFill>
                  <a:srgbClr val="FF0000"/>
                </a:solidFill>
                <a:cs typeface="B Nazanin" pitchFamily="2" charset="-78"/>
              </a:rPr>
              <a:t>اندازه</a:t>
            </a:r>
            <a:endParaRPr lang="en-US" sz="2100" dirty="0" smtClean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8991600" cy="5410200"/>
          </a:xfrm>
        </p:spPr>
        <p:txBody>
          <a:bodyPr/>
          <a:lstStyle/>
          <a:p>
            <a:pPr algn="r" rtl="1" eaLnBrk="1" hangingPunct="1">
              <a:buNone/>
            </a:pPr>
            <a:r>
              <a:rPr lang="fa-IR" dirty="0" smtClean="0">
                <a:cs typeface="B Nazanin" pitchFamily="2" charset="-78"/>
              </a:rPr>
              <a:t>قطر عطارد حدود 4800 کیلومتر</a:t>
            </a:r>
            <a:endParaRPr lang="en-US" dirty="0" smtClean="0">
              <a:cs typeface="B Nazanin" pitchFamily="2" charset="-78"/>
            </a:endParaRPr>
          </a:p>
        </p:txBody>
      </p:sp>
      <p:pic>
        <p:nvPicPr>
          <p:cNvPr id="5" name="Picture 3" descr="800px-Terrestrial_planet_size_comparison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09800"/>
            <a:ext cx="8686800" cy="377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xfrm>
            <a:off x="4495800" y="228600"/>
            <a:ext cx="4267200" cy="685800"/>
          </a:xfrm>
        </p:spPr>
        <p:txBody>
          <a:bodyPr/>
          <a:lstStyle/>
          <a:p>
            <a:pPr eaLnBrk="1" hangingPunct="1"/>
            <a:r>
              <a:rPr lang="fa-IR" sz="5400" dirty="0" smtClean="0">
                <a:solidFill>
                  <a:srgbClr val="FF0000"/>
                </a:solidFill>
                <a:cs typeface="B Nazanin" pitchFamily="2" charset="-78"/>
              </a:rPr>
              <a:t>جرم</a:t>
            </a:r>
            <a:endParaRPr lang="en-US" sz="2100" dirty="0" smtClean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715000" y="1447800"/>
            <a:ext cx="3276600" cy="1981200"/>
          </a:xfrm>
        </p:spPr>
        <p:txBody>
          <a:bodyPr/>
          <a:lstStyle/>
          <a:p>
            <a:pPr algn="r" rtl="1" eaLnBrk="1" hangingPunct="1">
              <a:buNone/>
            </a:pPr>
            <a:r>
              <a:rPr lang="fa-IR" sz="3200" dirty="0" smtClean="0">
                <a:cs typeface="B Nazanin" pitchFamily="2" charset="-78"/>
              </a:rPr>
              <a:t>جرم عطارد 5% کره زمین</a:t>
            </a:r>
          </a:p>
          <a:p>
            <a:pPr algn="r" rtl="1" eaLnBrk="1" hangingPunct="1">
              <a:buNone/>
            </a:pPr>
            <a:r>
              <a:rPr lang="fa-IR" sz="3200" dirty="0" smtClean="0">
                <a:cs typeface="B Nazanin" pitchFamily="2" charset="-78"/>
              </a:rPr>
              <a:t>چگالی عطارد  </a:t>
            </a:r>
            <a:r>
              <a:rPr lang="en-US" sz="3200" dirty="0" smtClean="0">
                <a:cs typeface="B Nazanin" pitchFamily="2" charset="-78"/>
              </a:rPr>
              <a:t>5.5Kg/liter </a:t>
            </a:r>
            <a:endParaRPr lang="fa-IR" sz="3200" dirty="0" smtClean="0">
              <a:cs typeface="B Nazanin" pitchFamily="2" charset="-78"/>
            </a:endParaRPr>
          </a:p>
          <a:p>
            <a:pPr algn="r" rtl="1" eaLnBrk="1" hangingPunct="1">
              <a:buNone/>
            </a:pPr>
            <a:endParaRPr lang="en-US" dirty="0" smtClean="0">
              <a:cs typeface="B Nazanin" pitchFamily="2" charset="-78"/>
            </a:endParaRPr>
          </a:p>
        </p:txBody>
      </p:sp>
      <p:graphicFrame>
        <p:nvGraphicFramePr>
          <p:cNvPr id="8197" name="Object 5"/>
          <p:cNvGraphicFramePr>
            <a:graphicFrameLocks noChangeAspect="1"/>
          </p:cNvGraphicFramePr>
          <p:nvPr/>
        </p:nvGraphicFramePr>
        <p:xfrm>
          <a:off x="533400" y="1447800"/>
          <a:ext cx="4971737" cy="5027612"/>
        </p:xfrm>
        <a:graphic>
          <a:graphicData uri="http://schemas.openxmlformats.org/presentationml/2006/ole">
            <p:oleObj spid="_x0000_s8197" name="Image" r:id="rId3" imgW="6780952" imgH="6857143" progId="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486400" y="3581400"/>
            <a:ext cx="365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rtl="1"/>
            <a:r>
              <a:rPr lang="fa-IR" sz="3200" dirty="0" smtClean="0">
                <a:solidFill>
                  <a:srgbClr val="000099"/>
                </a:solidFill>
                <a:cs typeface="B Nazanin" pitchFamily="2" charset="-78"/>
              </a:rPr>
              <a:t>آهنزایی منظومه شمسی</a:t>
            </a:r>
          </a:p>
          <a:p>
            <a:pPr marL="514350" indent="-514350" rtl="1"/>
            <a:endParaRPr lang="fa-IR" sz="3200" dirty="0" smtClean="0">
              <a:solidFill>
                <a:srgbClr val="000099"/>
              </a:solidFill>
              <a:cs typeface="B Nazanin" pitchFamily="2" charset="-78"/>
            </a:endParaRPr>
          </a:p>
          <a:p>
            <a:pPr marL="514350" indent="-514350" rtl="1"/>
            <a:r>
              <a:rPr lang="fa-IR" sz="3200" dirty="0" smtClean="0">
                <a:solidFill>
                  <a:srgbClr val="000099"/>
                </a:solidFill>
                <a:cs typeface="B Nazanin" pitchFamily="2" charset="-78"/>
              </a:rPr>
              <a:t>سیاره بزرگ اولیه و تصادم</a:t>
            </a:r>
            <a:endParaRPr lang="en-US" sz="3200" dirty="0">
              <a:solidFill>
                <a:srgbClr val="000099"/>
              </a:solidFill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xtreme-space-weather-illustrati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4495800" y="228600"/>
            <a:ext cx="4267200" cy="685800"/>
          </a:xfrm>
        </p:spPr>
        <p:txBody>
          <a:bodyPr/>
          <a:lstStyle/>
          <a:p>
            <a:pPr eaLnBrk="1" hangingPunct="1"/>
            <a:r>
              <a:rPr lang="fa-IR" sz="5400" dirty="0" smtClean="0">
                <a:solidFill>
                  <a:srgbClr val="FF0000"/>
                </a:solidFill>
                <a:cs typeface="B Nazanin" pitchFamily="2" charset="-78"/>
              </a:rPr>
              <a:t>اتمسفر</a:t>
            </a:r>
            <a:endParaRPr lang="en-US" sz="2100" dirty="0" smtClean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391400" y="1447800"/>
            <a:ext cx="1600200" cy="2514600"/>
          </a:xfrm>
        </p:spPr>
        <p:txBody>
          <a:bodyPr/>
          <a:lstStyle/>
          <a:p>
            <a:pPr algn="r" rtl="1" eaLnBrk="1" hangingPunct="1">
              <a:buNone/>
            </a:pPr>
            <a:r>
              <a:rPr lang="fa-IR" dirty="0" smtClean="0">
                <a:solidFill>
                  <a:srgbClr val="FFFF00"/>
                </a:solidFill>
                <a:cs typeface="B Nazanin" pitchFamily="2" charset="-78"/>
              </a:rPr>
              <a:t>هلیوم</a:t>
            </a:r>
          </a:p>
          <a:p>
            <a:pPr algn="r" rtl="1" eaLnBrk="1" hangingPunct="1">
              <a:buNone/>
            </a:pPr>
            <a:r>
              <a:rPr lang="fa-IR" dirty="0" smtClean="0">
                <a:solidFill>
                  <a:srgbClr val="FFFF00"/>
                </a:solidFill>
                <a:cs typeface="B Nazanin" pitchFamily="2" charset="-78"/>
              </a:rPr>
              <a:t>اکسیژن</a:t>
            </a:r>
          </a:p>
          <a:p>
            <a:pPr algn="r" rtl="1" eaLnBrk="1" hangingPunct="1">
              <a:buNone/>
            </a:pPr>
            <a:r>
              <a:rPr lang="fa-IR" dirty="0" smtClean="0">
                <a:solidFill>
                  <a:srgbClr val="FFFF00"/>
                </a:solidFill>
                <a:cs typeface="B Nazanin" pitchFamily="2" charset="-78"/>
              </a:rPr>
              <a:t>سدیم</a:t>
            </a:r>
          </a:p>
          <a:p>
            <a:pPr algn="r" rtl="1" eaLnBrk="1" hangingPunct="1">
              <a:buNone/>
            </a:pPr>
            <a:r>
              <a:rPr lang="fa-IR" dirty="0" smtClean="0">
                <a:solidFill>
                  <a:srgbClr val="FFFF00"/>
                </a:solidFill>
                <a:cs typeface="B Nazanin" pitchFamily="2" charset="-78"/>
              </a:rPr>
              <a:t>پتاسیم</a:t>
            </a:r>
          </a:p>
          <a:p>
            <a:pPr algn="r" rtl="1" eaLnBrk="1" hangingPunct="1">
              <a:buNone/>
            </a:pPr>
            <a:r>
              <a:rPr lang="fa-IR" dirty="0" smtClean="0">
                <a:solidFill>
                  <a:srgbClr val="FFFF00"/>
                </a:solidFill>
                <a:cs typeface="B Nazanin" pitchFamily="2" charset="-78"/>
              </a:rPr>
              <a:t>هیدروژن</a:t>
            </a:r>
            <a:endParaRPr lang="en-US" dirty="0" smtClean="0">
              <a:solidFill>
                <a:srgbClr val="FFFF00"/>
              </a:solidFill>
              <a:cs typeface="B Nazanin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20574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solidFill>
                  <a:srgbClr val="FFFF00"/>
                </a:solidFill>
                <a:cs typeface="B Nazanin" pitchFamily="2" charset="-78"/>
              </a:rPr>
              <a:t>باد خورشیدی</a:t>
            </a:r>
            <a:endParaRPr lang="en-US" dirty="0">
              <a:solidFill>
                <a:srgbClr val="FFFF00"/>
              </a:solidFill>
              <a:cs typeface="B Nazanin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9800" y="4953000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solidFill>
                  <a:srgbClr val="FFFF00"/>
                </a:solidFill>
                <a:cs typeface="B Nazanin" pitchFamily="2" charset="-78"/>
              </a:rPr>
              <a:t>جرم عطارد</a:t>
            </a:r>
          </a:p>
          <a:p>
            <a:r>
              <a:rPr lang="fa-IR" dirty="0" smtClean="0">
                <a:solidFill>
                  <a:srgbClr val="FFFF00"/>
                </a:solidFill>
                <a:cs typeface="B Nazanin" pitchFamily="2" charset="-78"/>
              </a:rPr>
              <a:t>سرعت گریز پایین</a:t>
            </a:r>
          </a:p>
          <a:p>
            <a:r>
              <a:rPr lang="fa-IR" dirty="0" smtClean="0">
                <a:solidFill>
                  <a:srgbClr val="FFFF00"/>
                </a:solidFill>
                <a:cs typeface="B Nazanin" pitchFamily="2" charset="-78"/>
              </a:rPr>
              <a:t>سرعت گاز</a:t>
            </a:r>
            <a:endParaRPr lang="en-US" dirty="0">
              <a:solidFill>
                <a:srgbClr val="FFFF00"/>
              </a:solidFill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1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1496" y="1219200"/>
            <a:ext cx="9265496" cy="5638800"/>
          </a:xfrm>
          <a:prstGeom prst="rect">
            <a:avLst/>
          </a:prstGeom>
          <a:noFill/>
        </p:spPr>
      </p:pic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xfrm>
            <a:off x="4495800" y="228600"/>
            <a:ext cx="4267200" cy="685800"/>
          </a:xfrm>
        </p:spPr>
        <p:txBody>
          <a:bodyPr/>
          <a:lstStyle/>
          <a:p>
            <a:pPr eaLnBrk="1" hangingPunct="1"/>
            <a:r>
              <a:rPr lang="fa-IR" sz="5400" dirty="0" smtClean="0">
                <a:solidFill>
                  <a:srgbClr val="FF0000"/>
                </a:solidFill>
                <a:cs typeface="B Nazanin" pitchFamily="2" charset="-78"/>
              </a:rPr>
              <a:t>سرعت گازها</a:t>
            </a:r>
            <a:endParaRPr lang="en-US" sz="2100" dirty="0" smtClean="0">
              <a:solidFill>
                <a:srgbClr val="FF0000"/>
              </a:solidFill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4495800" y="228600"/>
            <a:ext cx="4267200" cy="685800"/>
          </a:xfrm>
        </p:spPr>
        <p:txBody>
          <a:bodyPr/>
          <a:lstStyle/>
          <a:p>
            <a:pPr eaLnBrk="1" hangingPunct="1"/>
            <a:r>
              <a:rPr lang="fa-IR" sz="5400" dirty="0" smtClean="0">
                <a:solidFill>
                  <a:srgbClr val="FF0000"/>
                </a:solidFill>
                <a:cs typeface="B Nazanin" pitchFamily="2" charset="-78"/>
              </a:rPr>
              <a:t>سطح عطارد</a:t>
            </a:r>
            <a:endParaRPr lang="en-US" sz="2100" dirty="0" smtClean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86200" y="1447800"/>
            <a:ext cx="5105400" cy="5410200"/>
          </a:xfrm>
        </p:spPr>
        <p:txBody>
          <a:bodyPr/>
          <a:lstStyle/>
          <a:p>
            <a:pPr algn="r" rtl="1" eaLnBrk="1" hangingPunct="1">
              <a:buNone/>
            </a:pPr>
            <a:r>
              <a:rPr lang="fa-IR" sz="3600" dirty="0" smtClean="0">
                <a:cs typeface="B Nazanin" pitchFamily="2" charset="-78"/>
              </a:rPr>
              <a:t>مشابه سطح ماه</a:t>
            </a:r>
            <a:endParaRPr lang="en-US" sz="3600" dirty="0" smtClean="0">
              <a:cs typeface="B Nazanin" pitchFamily="2" charset="-78"/>
            </a:endParaRPr>
          </a:p>
        </p:txBody>
      </p:sp>
      <p:pic>
        <p:nvPicPr>
          <p:cNvPr id="4" name="Picture 5" descr="m10_aom_2_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1981200"/>
            <a:ext cx="6349798" cy="4876800"/>
          </a:xfrm>
          <a:prstGeom prst="rect">
            <a:avLst/>
          </a:prstGeom>
          <a:noFill/>
          <a:ln w="15875">
            <a:solidFill>
              <a:schemeClr val="accent2"/>
            </a:solidFill>
          </a:ln>
        </p:spPr>
      </p:pic>
      <p:pic>
        <p:nvPicPr>
          <p:cNvPr id="5" name="Picture 6" descr="caloris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3962400"/>
            <a:ext cx="2667000" cy="2336800"/>
          </a:xfrm>
          <a:prstGeom prst="rect">
            <a:avLst/>
          </a:prstGeom>
          <a:noFill/>
          <a:ln w="19050" cmpd="sng">
            <a:solidFill>
              <a:srgbClr val="000099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4495800" y="228600"/>
            <a:ext cx="4267200" cy="685800"/>
          </a:xfrm>
        </p:spPr>
        <p:txBody>
          <a:bodyPr/>
          <a:lstStyle/>
          <a:p>
            <a:pPr eaLnBrk="1" hangingPunct="1"/>
            <a:r>
              <a:rPr lang="fa-IR" sz="5400" dirty="0" smtClean="0">
                <a:solidFill>
                  <a:srgbClr val="FF0000"/>
                </a:solidFill>
                <a:cs typeface="B Nazanin" pitchFamily="2" charset="-78"/>
              </a:rPr>
              <a:t>سطح عطارد</a:t>
            </a:r>
            <a:endParaRPr lang="en-US" sz="2100" dirty="0" smtClean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86200" y="1447800"/>
            <a:ext cx="5105400" cy="5410200"/>
          </a:xfrm>
        </p:spPr>
        <p:txBody>
          <a:bodyPr/>
          <a:lstStyle/>
          <a:p>
            <a:pPr algn="r" rtl="1" eaLnBrk="1" hangingPunct="1">
              <a:buNone/>
            </a:pPr>
            <a:r>
              <a:rPr lang="fa-IR" sz="3600" dirty="0" smtClean="0">
                <a:cs typeface="B Nazanin" pitchFamily="2" charset="-78"/>
              </a:rPr>
              <a:t>حوضه کالوریس</a:t>
            </a:r>
            <a:endParaRPr lang="en-US" sz="3600" dirty="0" smtClean="0">
              <a:cs typeface="B Nazanin" pitchFamily="2" charset="-78"/>
            </a:endParaRPr>
          </a:p>
        </p:txBody>
      </p:sp>
      <p:pic>
        <p:nvPicPr>
          <p:cNvPr id="6" name="Picture 15" descr="calor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81000"/>
            <a:ext cx="5939191" cy="680565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xfrm>
            <a:off x="4495800" y="228600"/>
            <a:ext cx="4267200" cy="685800"/>
          </a:xfrm>
        </p:spPr>
        <p:txBody>
          <a:bodyPr/>
          <a:lstStyle/>
          <a:p>
            <a:pPr eaLnBrk="1" hangingPunct="1"/>
            <a:r>
              <a:rPr lang="fa-IR" sz="5400" dirty="0" smtClean="0">
                <a:solidFill>
                  <a:srgbClr val="FF0000"/>
                </a:solidFill>
                <a:cs typeface="B Nazanin" pitchFamily="2" charset="-78"/>
              </a:rPr>
              <a:t>سطح عطارد</a:t>
            </a:r>
            <a:endParaRPr lang="en-US" sz="2100" dirty="0" smtClean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86200" y="1447800"/>
            <a:ext cx="5105400" cy="5410200"/>
          </a:xfrm>
        </p:spPr>
        <p:txBody>
          <a:bodyPr/>
          <a:lstStyle/>
          <a:p>
            <a:pPr algn="r" rtl="1" eaLnBrk="1" hangingPunct="1">
              <a:buNone/>
            </a:pPr>
            <a:r>
              <a:rPr lang="fa-IR" dirty="0" smtClean="0"/>
              <a:t>عطارد از</a:t>
            </a:r>
            <a:endParaRPr lang="en-US" dirty="0" smtClean="0"/>
          </a:p>
        </p:txBody>
      </p:sp>
      <p:pic>
        <p:nvPicPr>
          <p:cNvPr id="5" name="Picture 7" descr="mercury impact site 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xfrm>
            <a:off x="4495800" y="228600"/>
            <a:ext cx="4267200" cy="685800"/>
          </a:xfrm>
        </p:spPr>
        <p:txBody>
          <a:bodyPr/>
          <a:lstStyle/>
          <a:p>
            <a:pPr eaLnBrk="1" hangingPunct="1"/>
            <a:r>
              <a:rPr lang="fa-IR" sz="5400" dirty="0" smtClean="0">
                <a:solidFill>
                  <a:srgbClr val="FF0000"/>
                </a:solidFill>
                <a:cs typeface="B Nazanin" pitchFamily="2" charset="-78"/>
              </a:rPr>
              <a:t>سطح عطارد</a:t>
            </a:r>
            <a:endParaRPr lang="en-US" sz="2100" dirty="0" smtClean="0">
              <a:solidFill>
                <a:srgbClr val="FF0000"/>
              </a:solidFill>
              <a:cs typeface="B Nazanin" pitchFamily="2" charset="-78"/>
            </a:endParaRPr>
          </a:p>
        </p:txBody>
      </p:sp>
      <p:pic>
        <p:nvPicPr>
          <p:cNvPr id="6" name="Picture 4" descr="impact_craters_massive_impact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341120"/>
            <a:ext cx="6705600" cy="536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38_0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06147" y="1371600"/>
            <a:ext cx="2767316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4495800" y="228600"/>
            <a:ext cx="4267200" cy="685800"/>
          </a:xfrm>
        </p:spPr>
        <p:txBody>
          <a:bodyPr/>
          <a:lstStyle/>
          <a:p>
            <a:pPr eaLnBrk="1" hangingPunct="1"/>
            <a:r>
              <a:rPr lang="fa-IR" sz="5400" smtClean="0">
                <a:solidFill>
                  <a:srgbClr val="FF0000"/>
                </a:solidFill>
                <a:cs typeface="B Nazanin" pitchFamily="2" charset="-78"/>
              </a:rPr>
              <a:t>عطارد</a:t>
            </a:r>
            <a:endParaRPr lang="en-US" sz="2100" smtClean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86200" y="1447800"/>
            <a:ext cx="5105400" cy="5410200"/>
          </a:xfrm>
        </p:spPr>
        <p:txBody>
          <a:bodyPr/>
          <a:lstStyle/>
          <a:p>
            <a:pPr algn="r" rtl="1" eaLnBrk="1" hangingPunct="1">
              <a:buFontTx/>
              <a:buNone/>
            </a:pPr>
            <a:r>
              <a:rPr lang="fa-IR" dirty="0" smtClean="0">
                <a:cs typeface="B Nazanin" pitchFamily="2" charset="-78"/>
              </a:rPr>
              <a:t>     عطارد از آخرین سیاراتی است که مورد مطالعه قرار گرفته است</a:t>
            </a:r>
            <a:endParaRPr lang="en-US" dirty="0" smtClean="0">
              <a:cs typeface="B Nazanin" pitchFamily="2" charset="-78"/>
            </a:endParaRPr>
          </a:p>
          <a:p>
            <a:pPr lvl="1" algn="r" rtl="1" eaLnBrk="1" hangingPunct="1"/>
            <a:r>
              <a:rPr lang="fa-IR" b="1" i="1" dirty="0" smtClean="0">
                <a:cs typeface="B Nazanin" pitchFamily="2" charset="-78"/>
              </a:rPr>
              <a:t>مشاهده عطارد بعلت نزدیکی به خورشید بسیار مشکل است</a:t>
            </a:r>
            <a:endParaRPr lang="en-US" sz="3200" dirty="0" smtClean="0">
              <a:cs typeface="B Nazanin" pitchFamily="2" charset="-78"/>
            </a:endParaRPr>
          </a:p>
          <a:p>
            <a:pPr lvl="1" algn="r" rtl="1" eaLnBrk="1" hangingPunct="1"/>
            <a:r>
              <a:rPr lang="fa-IR" dirty="0" smtClean="0">
                <a:cs typeface="B Nazanin" pitchFamily="2" charset="-78"/>
              </a:rPr>
              <a:t>مارینر 10 در سال 1974 اطلاعات زیادی از عطارد را به زمین مخابره کرد</a:t>
            </a:r>
            <a:endParaRPr lang="en-US" dirty="0" smtClean="0">
              <a:cs typeface="B Nazanin" pitchFamily="2" charset="-78"/>
            </a:endParaRPr>
          </a:p>
          <a:p>
            <a:pPr lvl="2" algn="r" rtl="1" eaLnBrk="1" hangingPunct="1"/>
            <a:r>
              <a:rPr lang="fa-IR" sz="1800" dirty="0" smtClean="0">
                <a:cs typeface="B Nazanin" pitchFamily="2" charset="-78"/>
              </a:rPr>
              <a:t>به 10000 کیلومتری عطارد رسید</a:t>
            </a:r>
            <a:endParaRPr lang="en-US" sz="1800" dirty="0" smtClean="0">
              <a:cs typeface="B Nazanin" pitchFamily="2" charset="-78"/>
            </a:endParaRPr>
          </a:p>
          <a:p>
            <a:pPr lvl="2" algn="r" rtl="1" eaLnBrk="1" hangingPunct="1"/>
            <a:r>
              <a:rPr lang="fa-IR" sz="1800" dirty="0" smtClean="0">
                <a:cs typeface="B Nazanin" pitchFamily="2" charset="-78"/>
              </a:rPr>
              <a:t>فقط نیمی از عطارد عکس برداری شده است</a:t>
            </a:r>
            <a:endParaRPr lang="en-US" sz="1800" dirty="0" smtClean="0">
              <a:cs typeface="B Nazanin" pitchFamily="2" charset="-78"/>
            </a:endParaRPr>
          </a:p>
          <a:p>
            <a:pPr lvl="1" algn="r" rtl="1" eaLnBrk="1" hangingPunct="1"/>
            <a:endParaRPr lang="en-US" dirty="0" smtClean="0">
              <a:cs typeface="B Nazanin" pitchFamily="2" charset="-78"/>
            </a:endParaRPr>
          </a:p>
          <a:p>
            <a:pPr lvl="1" algn="r" rtl="1" eaLnBrk="1" hangingPunct="1"/>
            <a:r>
              <a:rPr lang="fa-IR" dirty="0" smtClean="0">
                <a:cs typeface="B Nazanin" pitchFamily="2" charset="-78"/>
              </a:rPr>
              <a:t>ماموریت مسنجر برای گردآوری اطلاعات عمیق تر تا سال 2011 توسط ناسا انجام شد</a:t>
            </a:r>
            <a:endParaRPr lang="en-US" dirty="0" smtClean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jumbl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447800"/>
            <a:ext cx="5943600" cy="5193993"/>
          </a:xfrm>
          <a:prstGeom prst="rect">
            <a:avLst/>
          </a:prstGeom>
          <a:noFill/>
        </p:spPr>
      </p:pic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4495800" y="228600"/>
            <a:ext cx="4267200" cy="685800"/>
          </a:xfrm>
        </p:spPr>
        <p:txBody>
          <a:bodyPr/>
          <a:lstStyle/>
          <a:p>
            <a:pPr eaLnBrk="1" hangingPunct="1"/>
            <a:r>
              <a:rPr lang="fa-IR" sz="5400" dirty="0" smtClean="0">
                <a:solidFill>
                  <a:srgbClr val="FF0000"/>
                </a:solidFill>
                <a:cs typeface="B Nazanin" pitchFamily="2" charset="-78"/>
              </a:rPr>
              <a:t>سطح عطارد</a:t>
            </a:r>
            <a:endParaRPr lang="en-US" sz="2100" dirty="0" smtClean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86200" y="1447800"/>
            <a:ext cx="5105400" cy="5410200"/>
          </a:xfrm>
        </p:spPr>
        <p:txBody>
          <a:bodyPr/>
          <a:lstStyle/>
          <a:p>
            <a:pPr algn="r" rtl="1" eaLnBrk="1" hangingPunct="1">
              <a:buNone/>
            </a:pPr>
            <a:r>
              <a:rPr lang="fa-IR" sz="3600" dirty="0" smtClean="0">
                <a:cs typeface="B Nazanin" pitchFamily="2" charset="-78"/>
              </a:rPr>
              <a:t>مقابل کالوریس</a:t>
            </a:r>
            <a:endParaRPr lang="en-US" sz="3600" dirty="0" smtClean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4495800" y="228600"/>
            <a:ext cx="4267200" cy="685800"/>
          </a:xfrm>
        </p:spPr>
        <p:txBody>
          <a:bodyPr/>
          <a:lstStyle/>
          <a:p>
            <a:pPr eaLnBrk="1" hangingPunct="1"/>
            <a:r>
              <a:rPr lang="fa-IR" sz="5400" dirty="0" smtClean="0">
                <a:solidFill>
                  <a:srgbClr val="FF0000"/>
                </a:solidFill>
                <a:cs typeface="B Nazanin" pitchFamily="2" charset="-78"/>
              </a:rPr>
              <a:t>سطح عطارد</a:t>
            </a:r>
            <a:endParaRPr lang="en-US" sz="2100" dirty="0" smtClean="0">
              <a:solidFill>
                <a:srgbClr val="FF0000"/>
              </a:solidFill>
              <a:cs typeface="B Nazanin" pitchFamily="2" charset="-78"/>
            </a:endParaRPr>
          </a:p>
        </p:txBody>
      </p:sp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304800" y="2057400"/>
          <a:ext cx="4439943" cy="4343400"/>
        </p:xfrm>
        <a:graphic>
          <a:graphicData uri="http://schemas.openxmlformats.org/presentationml/2006/ole">
            <p:oleObj spid="_x0000_s33794" name="Image" r:id="rId3" imgW="7009524" imgH="6857143" progId="">
              <p:embed/>
            </p:oleObj>
          </a:graphicData>
        </a:graphic>
      </p:graphicFrame>
      <p:pic>
        <p:nvPicPr>
          <p:cNvPr id="6" name="Picture 8" descr="mercury impact site 3.jpg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3048000"/>
            <a:ext cx="4114800" cy="266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4495800" y="228600"/>
            <a:ext cx="4267200" cy="685800"/>
          </a:xfrm>
        </p:spPr>
        <p:txBody>
          <a:bodyPr/>
          <a:lstStyle/>
          <a:p>
            <a:pPr eaLnBrk="1" hangingPunct="1"/>
            <a:r>
              <a:rPr lang="fa-IR" sz="5400" dirty="0" smtClean="0">
                <a:solidFill>
                  <a:srgbClr val="FF0000"/>
                </a:solidFill>
                <a:cs typeface="B Nazanin" pitchFamily="2" charset="-78"/>
              </a:rPr>
              <a:t>سطح عطارد</a:t>
            </a:r>
            <a:endParaRPr lang="en-US" sz="2100" dirty="0" smtClean="0">
              <a:solidFill>
                <a:srgbClr val="FF0000"/>
              </a:solidFill>
              <a:cs typeface="B Nazanin" pitchFamily="2" charset="-78"/>
            </a:endParaRPr>
          </a:p>
        </p:txBody>
      </p:sp>
      <p:pic>
        <p:nvPicPr>
          <p:cNvPr id="5" name="Picture 2" descr="38_05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981200" y="1371600"/>
            <a:ext cx="4422775" cy="520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4495800" y="228600"/>
            <a:ext cx="4267200" cy="685800"/>
          </a:xfrm>
        </p:spPr>
        <p:txBody>
          <a:bodyPr/>
          <a:lstStyle/>
          <a:p>
            <a:pPr eaLnBrk="1" hangingPunct="1"/>
            <a:r>
              <a:rPr lang="fa-IR" sz="5400" dirty="0" smtClean="0">
                <a:solidFill>
                  <a:srgbClr val="FF0000"/>
                </a:solidFill>
                <a:cs typeface="B Nazanin" pitchFamily="2" charset="-78"/>
              </a:rPr>
              <a:t>عطارد</a:t>
            </a:r>
            <a:endParaRPr lang="en-US" sz="2100" dirty="0" smtClean="0">
              <a:solidFill>
                <a:srgbClr val="FF0000"/>
              </a:solidFill>
              <a:cs typeface="B Nazanin" pitchFamily="2" charset="-78"/>
            </a:endParaRPr>
          </a:p>
        </p:txBody>
      </p:sp>
      <p:pic>
        <p:nvPicPr>
          <p:cNvPr id="44034" name="Picture 2" descr="F:\sun\mercury\obliquity (1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73942"/>
            <a:ext cx="9144000" cy="1921858"/>
          </a:xfrm>
          <a:prstGeom prst="rect">
            <a:avLst/>
          </a:prstGeom>
          <a:noFill/>
        </p:spPr>
      </p:pic>
      <p:pic>
        <p:nvPicPr>
          <p:cNvPr id="44035" name="Picture 3" descr="F:\sun\mercury\Mercury-Obliquit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828800" y="0"/>
            <a:ext cx="418298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16667E-6 2.53469E-6 L 0.44635 2.53469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4876800" y="228600"/>
            <a:ext cx="4267200" cy="685800"/>
          </a:xfrm>
        </p:spPr>
        <p:txBody>
          <a:bodyPr/>
          <a:lstStyle/>
          <a:p>
            <a:pPr eaLnBrk="1" hangingPunct="1"/>
            <a:r>
              <a:rPr lang="fa-IR" sz="5400" dirty="0" smtClean="0">
                <a:solidFill>
                  <a:srgbClr val="FF0000"/>
                </a:solidFill>
                <a:cs typeface="B Nazanin" pitchFamily="2" charset="-78"/>
              </a:rPr>
              <a:t>قطبهای عطارد</a:t>
            </a:r>
            <a:endParaRPr lang="en-US" sz="2100" dirty="0" smtClean="0">
              <a:solidFill>
                <a:srgbClr val="FF0000"/>
              </a:solidFill>
              <a:cs typeface="B Nazanin" pitchFamily="2" charset="-78"/>
            </a:endParaRPr>
          </a:p>
        </p:txBody>
      </p:sp>
      <p:pic>
        <p:nvPicPr>
          <p:cNvPr id="5" name="Picture 3" descr="MERCIC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543264"/>
            <a:ext cx="3733800" cy="4976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MERCICE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399" y="1524000"/>
            <a:ext cx="3748253" cy="499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743200" y="1524000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4000" dirty="0" smtClean="0">
                <a:solidFill>
                  <a:srgbClr val="FF0000"/>
                </a:solidFill>
                <a:cs typeface="B Nazanin" pitchFamily="2" charset="-78"/>
              </a:rPr>
              <a:t>چیزی که انتظار نمی رود</a:t>
            </a:r>
            <a:endParaRPr lang="en-US" sz="4000" dirty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3200" y="2971800"/>
            <a:ext cx="396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Nazanin" pitchFamily="2" charset="-78"/>
              </a:rPr>
              <a:t>یخ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4495800" y="228600"/>
            <a:ext cx="4267200" cy="685800"/>
          </a:xfrm>
        </p:spPr>
        <p:txBody>
          <a:bodyPr/>
          <a:lstStyle/>
          <a:p>
            <a:pPr eaLnBrk="1" hangingPunct="1"/>
            <a:r>
              <a:rPr lang="fa-IR" sz="5400" dirty="0" smtClean="0">
                <a:solidFill>
                  <a:srgbClr val="FF0000"/>
                </a:solidFill>
                <a:cs typeface="B Nazanin" pitchFamily="2" charset="-78"/>
              </a:rPr>
              <a:t>رصد عطارد</a:t>
            </a:r>
            <a:endParaRPr lang="en-US" sz="2100" dirty="0" smtClean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4648200" y="1905000"/>
            <a:ext cx="4267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حداکثر جدایی زاویه ای از خورشید </a:t>
            </a:r>
            <a:r>
              <a:rPr kumimoji="0" lang="fa-I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uLnTx/>
                <a:uFillTx/>
                <a:latin typeface="+mn-lt"/>
                <a:ea typeface="+mn-ea"/>
                <a:cs typeface="B Nazanin" pitchFamily="2" charset="-78"/>
              </a:rPr>
              <a:t>28</a:t>
            </a:r>
            <a:r>
              <a:rPr kumimoji="0" lang="fa-IR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uLnTx/>
                <a:uFillTx/>
                <a:latin typeface="+mn-lt"/>
                <a:ea typeface="+mn-ea"/>
                <a:cs typeface="B Nazanin" pitchFamily="2" charset="-78"/>
              </a:rPr>
              <a:t> </a:t>
            </a:r>
            <a:r>
              <a:rPr kumimoji="0" lang="fa-IR" sz="23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درجه</a:t>
            </a: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a-IR" sz="2300" kern="0" baseline="0" dirty="0" smtClean="0">
                <a:solidFill>
                  <a:srgbClr val="000099"/>
                </a:solidFill>
                <a:latin typeface="+mn-lt"/>
                <a:cs typeface="B Nazanin" pitchFamily="2" charset="-78"/>
              </a:rPr>
              <a:t>زمان مشاهده کمتر</a:t>
            </a:r>
            <a:r>
              <a:rPr lang="fa-IR" sz="2300" kern="0" dirty="0" smtClean="0">
                <a:solidFill>
                  <a:srgbClr val="000099"/>
                </a:solidFill>
                <a:latin typeface="+mn-lt"/>
                <a:cs typeface="B Nazanin" pitchFamily="2" charset="-78"/>
              </a:rPr>
              <a:t> از</a:t>
            </a: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a-IR" sz="2300" kern="0" dirty="0" smtClean="0">
                <a:latin typeface="+mn-lt"/>
                <a:cs typeface="B Nazanin" pitchFamily="2" charset="-78"/>
              </a:rPr>
              <a:t> </a:t>
            </a:r>
            <a:r>
              <a:rPr lang="fa-IR" sz="2800" kern="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+mn-lt"/>
                <a:cs typeface="B Nazanin" pitchFamily="2" charset="-78"/>
              </a:rPr>
              <a:t>دو ساعت قبل از طلوع خورشید</a:t>
            </a: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a-IR" sz="2800" kern="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+mn-lt"/>
                <a:cs typeface="B Nazanin" pitchFamily="2" charset="-78"/>
              </a:rPr>
              <a:t>یا </a:t>
            </a: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a-IR" sz="2800" kern="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+mn-lt"/>
                <a:cs typeface="B Nazanin" pitchFamily="2" charset="-78"/>
              </a:rPr>
              <a:t>دو ساعت بعد از غروب خورشید</a:t>
            </a: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a-IR" sz="2300" kern="0" dirty="0" smtClean="0">
              <a:latin typeface="+mn-lt"/>
              <a:cs typeface="B Nazanin" pitchFamily="2" charset="-78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a-IR" sz="2300" kern="0" dirty="0" smtClean="0">
                <a:latin typeface="+mn-lt"/>
                <a:cs typeface="B Nazanin" pitchFamily="2" charset="-78"/>
              </a:rPr>
              <a:t> </a:t>
            </a:r>
            <a:endParaRPr kumimoji="0" lang="en-US" sz="23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</p:txBody>
      </p:sp>
      <p:pic>
        <p:nvPicPr>
          <p:cNvPr id="45058" name="Picture 2" descr="F:\sun\mercury\InnerPlanet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511" t="8865" r="13475" b="6028"/>
          <a:stretch>
            <a:fillRect/>
          </a:stretch>
        </p:blipFill>
        <p:spPr bwMode="auto">
          <a:xfrm>
            <a:off x="304799" y="1981201"/>
            <a:ext cx="5084761" cy="44376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4495800" y="228600"/>
            <a:ext cx="4267200" cy="685800"/>
          </a:xfrm>
        </p:spPr>
        <p:txBody>
          <a:bodyPr/>
          <a:lstStyle/>
          <a:p>
            <a:pPr eaLnBrk="1" hangingPunct="1"/>
            <a:r>
              <a:rPr lang="fa-IR" sz="5400" dirty="0" smtClean="0">
                <a:solidFill>
                  <a:srgbClr val="FF0000"/>
                </a:solidFill>
                <a:cs typeface="B Nazanin" pitchFamily="2" charset="-78"/>
              </a:rPr>
              <a:t>رصد عطارد</a:t>
            </a:r>
            <a:endParaRPr lang="en-US" sz="2100" dirty="0" smtClean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09600" y="5562600"/>
            <a:ext cx="4267200" cy="609600"/>
          </a:xfrm>
        </p:spPr>
        <p:txBody>
          <a:bodyPr/>
          <a:lstStyle/>
          <a:p>
            <a:pPr algn="r" rtl="1" eaLnBrk="1" hangingPunct="1">
              <a:buNone/>
            </a:pPr>
            <a:r>
              <a:rPr lang="fa-IR" dirty="0" smtClean="0">
                <a:cs typeface="B Nazanin" pitchFamily="2" charset="-78"/>
              </a:rPr>
              <a:t>عکس عطارد توسط تلسکوپ 1.5 متر کاتالینا</a:t>
            </a:r>
            <a:endParaRPr lang="en-US" dirty="0" smtClean="0">
              <a:cs typeface="B Nazanin" pitchFamily="2" charset="-78"/>
            </a:endParaRPr>
          </a:p>
        </p:txBody>
      </p:sp>
      <p:pic>
        <p:nvPicPr>
          <p:cNvPr id="5" name="Picture 14" descr="Telescopic View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884577"/>
            <a:ext cx="3962400" cy="3382319"/>
          </a:xfrm>
          <a:prstGeom prst="rect">
            <a:avLst/>
          </a:prstGeom>
          <a:noFill/>
        </p:spPr>
      </p:pic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4648200" y="1905000"/>
            <a:ext cx="4267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a-IR" sz="2300" kern="0" dirty="0" smtClean="0">
              <a:latin typeface="+mn-lt"/>
              <a:cs typeface="B Nazanin" pitchFamily="2" charset="-78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a-IR" b="1" kern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B Nazanin" pitchFamily="2" charset="-78"/>
              </a:rPr>
              <a:t>تاثیر جو نزدیک افق بر کیفیت رصد</a:t>
            </a: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a-IR" sz="2300" kern="0" dirty="0" smtClean="0">
                <a:latin typeface="+mn-lt"/>
                <a:cs typeface="B Nazanin" pitchFamily="2" charset="-78"/>
              </a:rPr>
              <a:t> </a:t>
            </a:r>
            <a:endParaRPr kumimoji="0" lang="en-US" sz="23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</p:txBody>
      </p:sp>
      <p:pic>
        <p:nvPicPr>
          <p:cNvPr id="37890" name="Picture 2" descr="F:\sun\mercury\venus-telescope-ph-04-anim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3164205"/>
            <a:ext cx="2895600" cy="29317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4495800" y="228600"/>
            <a:ext cx="4267200" cy="685800"/>
          </a:xfrm>
        </p:spPr>
        <p:txBody>
          <a:bodyPr/>
          <a:lstStyle/>
          <a:p>
            <a:pPr eaLnBrk="1" hangingPunct="1"/>
            <a:r>
              <a:rPr lang="fa-IR" sz="5400" dirty="0" smtClean="0">
                <a:solidFill>
                  <a:srgbClr val="FF0000"/>
                </a:solidFill>
                <a:cs typeface="B Nazanin" pitchFamily="2" charset="-78"/>
              </a:rPr>
              <a:t>مارینر 10</a:t>
            </a:r>
            <a:endParaRPr lang="en-US" sz="2100" dirty="0" smtClean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86200" y="1447800"/>
            <a:ext cx="5105400" cy="5410200"/>
          </a:xfrm>
        </p:spPr>
        <p:txBody>
          <a:bodyPr/>
          <a:lstStyle/>
          <a:p>
            <a:pPr algn="r" rtl="1" eaLnBrk="1" hangingPunct="1">
              <a:buNone/>
            </a:pPr>
            <a:endParaRPr lang="en-US" dirty="0" smtClean="0"/>
          </a:p>
        </p:txBody>
      </p:sp>
      <p:pic>
        <p:nvPicPr>
          <p:cNvPr id="5" name="Picture 5" descr="Mariner-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828800"/>
            <a:ext cx="6324600" cy="47398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4495800" y="228600"/>
            <a:ext cx="4267200" cy="685800"/>
          </a:xfrm>
        </p:spPr>
        <p:txBody>
          <a:bodyPr/>
          <a:lstStyle/>
          <a:p>
            <a:pPr eaLnBrk="1" hangingPunct="1"/>
            <a:r>
              <a:rPr lang="fa-IR" sz="5400" dirty="0" smtClean="0">
                <a:solidFill>
                  <a:srgbClr val="FF0000"/>
                </a:solidFill>
                <a:cs typeface="B Nazanin" pitchFamily="2" charset="-78"/>
              </a:rPr>
              <a:t>مارینر 10</a:t>
            </a:r>
            <a:endParaRPr lang="en-US" sz="2100" dirty="0" smtClean="0">
              <a:solidFill>
                <a:srgbClr val="FF0000"/>
              </a:solidFill>
              <a:cs typeface="B Nazanin" pitchFamily="2" charset="-78"/>
            </a:endParaRPr>
          </a:p>
        </p:txBody>
      </p:sp>
      <p:pic>
        <p:nvPicPr>
          <p:cNvPr id="5" name="Picture 3" descr="MERCURY4"/>
          <p:cNvPicPr>
            <a:picLocks noChangeAspect="1" noChangeArrowheads="1"/>
          </p:cNvPicPr>
          <p:nvPr/>
        </p:nvPicPr>
        <p:blipFill>
          <a:blip r:embed="rId2"/>
          <a:srcRect r="1266"/>
          <a:stretch>
            <a:fillRect/>
          </a:stretch>
        </p:blipFill>
        <p:spPr bwMode="auto">
          <a:xfrm>
            <a:off x="0" y="0"/>
            <a:ext cx="601980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638800" y="2514600"/>
            <a:ext cx="3505200" cy="4343400"/>
          </a:xfrm>
        </p:spPr>
        <p:txBody>
          <a:bodyPr/>
          <a:lstStyle/>
          <a:p>
            <a:pPr algn="r" rtl="1" eaLnBrk="1" hangingPunct="1">
              <a:buNone/>
            </a:pPr>
            <a:r>
              <a:rPr lang="fa-IR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B Nazanin" pitchFamily="2" charset="-78"/>
              </a:rPr>
              <a:t>عطارد از دید مارینر 10</a:t>
            </a:r>
          </a:p>
          <a:p>
            <a:pPr algn="ctr" rtl="1" eaLnBrk="1" hangingPunct="1">
              <a:buNone/>
            </a:pPr>
            <a:r>
              <a:rPr lang="fa-IR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B Nazanin" pitchFamily="2" charset="-78"/>
              </a:rPr>
              <a:t>در سال 1974</a:t>
            </a:r>
            <a:endParaRPr lang="en-US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xfrm>
            <a:off x="4495800" y="228600"/>
            <a:ext cx="4267200" cy="685800"/>
          </a:xfrm>
        </p:spPr>
        <p:txBody>
          <a:bodyPr/>
          <a:lstStyle/>
          <a:p>
            <a:pPr eaLnBrk="1" hangingPunct="1"/>
            <a:r>
              <a:rPr lang="fa-IR" sz="5400" dirty="0" smtClean="0">
                <a:solidFill>
                  <a:srgbClr val="FF0000"/>
                </a:solidFill>
                <a:cs typeface="B Nazanin" pitchFamily="2" charset="-78"/>
              </a:rPr>
              <a:t>مسنجر</a:t>
            </a:r>
            <a:endParaRPr lang="en-US" sz="2100" dirty="0" smtClean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86200" y="1447800"/>
            <a:ext cx="5105400" cy="5410200"/>
          </a:xfrm>
        </p:spPr>
        <p:txBody>
          <a:bodyPr/>
          <a:lstStyle/>
          <a:p>
            <a:pPr algn="r" rtl="1" eaLnBrk="1" hangingPunct="1">
              <a:buNone/>
            </a:pPr>
            <a:r>
              <a:rPr lang="fa-IR" dirty="0" smtClean="0">
                <a:cs typeface="B Nazanin" pitchFamily="2" charset="-78"/>
              </a:rPr>
              <a:t>ماموریت مسنجر</a:t>
            </a:r>
            <a:endParaRPr lang="en-US" dirty="0" smtClean="0">
              <a:cs typeface="B Nazanin" pitchFamily="2" charset="-78"/>
            </a:endParaRPr>
          </a:p>
        </p:txBody>
      </p:sp>
      <p:pic>
        <p:nvPicPr>
          <p:cNvPr id="5" name="Picture 5" descr="MESSENGERapproachMercuryJHUart600x47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371600"/>
            <a:ext cx="6858000" cy="5451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Fig6_16summary_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8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title"/>
          </p:nvPr>
        </p:nvSpPr>
        <p:spPr>
          <a:xfrm>
            <a:off x="4495800" y="228600"/>
            <a:ext cx="4267200" cy="685800"/>
          </a:xfrm>
        </p:spPr>
        <p:txBody>
          <a:bodyPr/>
          <a:lstStyle/>
          <a:p>
            <a:pPr eaLnBrk="1" hangingPunct="1"/>
            <a:r>
              <a:rPr lang="fa-IR" sz="5400" smtClean="0">
                <a:solidFill>
                  <a:srgbClr val="FF0000"/>
                </a:solidFill>
                <a:cs typeface="B Nazanin" pitchFamily="2" charset="-78"/>
              </a:rPr>
              <a:t>معرفی</a:t>
            </a:r>
            <a:endParaRPr lang="en-US" sz="2100" smtClean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512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-609600" y="1600200"/>
            <a:ext cx="6096000" cy="4953000"/>
          </a:xfrm>
        </p:spPr>
        <p:txBody>
          <a:bodyPr/>
          <a:lstStyle/>
          <a:p>
            <a:pPr algn="r">
              <a:buFontTx/>
              <a:buNone/>
            </a:pPr>
            <a:r>
              <a:rPr lang="en-US" sz="2400" dirty="0" smtClean="0"/>
              <a:t>0.3871 AU (57,910,000 km/35,980,000 mi) </a:t>
            </a:r>
          </a:p>
          <a:p>
            <a:pPr algn="r" rtl="1" eaLnBrk="1" hangingPunct="1">
              <a:buFontTx/>
              <a:buNone/>
            </a:pPr>
            <a:r>
              <a:rPr lang="fa-IR" sz="2400" dirty="0" smtClean="0">
                <a:cs typeface="B Nazanin" pitchFamily="2" charset="-78"/>
              </a:rPr>
              <a:t>88 روز</a:t>
            </a:r>
          </a:p>
          <a:p>
            <a:pPr algn="r" rtl="1" eaLnBrk="1" hangingPunct="1">
              <a:buFontTx/>
              <a:buNone/>
            </a:pPr>
            <a:r>
              <a:rPr lang="fa-IR" sz="2400" dirty="0" smtClean="0">
                <a:cs typeface="B Nazanin" pitchFamily="2" charset="-78"/>
              </a:rPr>
              <a:t>58.65 روز</a:t>
            </a:r>
          </a:p>
          <a:p>
            <a:pPr algn="r" rtl="1">
              <a:buFontTx/>
              <a:buNone/>
            </a:pPr>
            <a:r>
              <a:rPr lang="en-US" sz="2400" dirty="0" smtClean="0"/>
              <a:t>48 km/s (30 mi/s)</a:t>
            </a:r>
          </a:p>
          <a:p>
            <a:pPr algn="r" rtl="1" eaLnBrk="1" hangingPunct="1">
              <a:buFontTx/>
              <a:buNone/>
            </a:pPr>
            <a:r>
              <a:rPr lang="fa-IR" sz="2400" dirty="0" smtClean="0">
                <a:cs typeface="B Nazanin" pitchFamily="2" charset="-78"/>
              </a:rPr>
              <a:t>3 درجه</a:t>
            </a:r>
            <a:endParaRPr lang="fa-IR" sz="2000" dirty="0" smtClean="0"/>
          </a:p>
          <a:p>
            <a:pPr algn="r" rtl="1">
              <a:buFontTx/>
              <a:buNone/>
            </a:pPr>
            <a:r>
              <a:rPr lang="en-US" sz="2400" dirty="0" smtClean="0"/>
              <a:t>800° F (427° C) </a:t>
            </a:r>
            <a:r>
              <a:rPr lang="fa-IR" sz="2400" dirty="0" smtClean="0"/>
              <a:t> روز</a:t>
            </a:r>
          </a:p>
          <a:p>
            <a:pPr algn="r" rtl="1">
              <a:buFontTx/>
              <a:buNone/>
            </a:pPr>
            <a:r>
              <a:rPr lang="en-US" sz="2400" dirty="0" smtClean="0"/>
              <a:t>-300° F (-183° C) </a:t>
            </a:r>
            <a:r>
              <a:rPr lang="fa-IR" sz="2400" dirty="0" smtClean="0"/>
              <a:t> شب</a:t>
            </a:r>
            <a:endParaRPr lang="en-US" sz="2400" dirty="0" smtClean="0"/>
          </a:p>
          <a:p>
            <a:pPr algn="r" rtl="1">
              <a:buFontTx/>
              <a:buNone/>
            </a:pPr>
            <a:r>
              <a:rPr lang="en-US" sz="2400" dirty="0" smtClean="0"/>
              <a:t>4,878 km (3,031 mi)</a:t>
            </a:r>
          </a:p>
          <a:p>
            <a:pPr algn="r" rtl="1" eaLnBrk="1" hangingPunct="1">
              <a:buFontTx/>
              <a:buNone/>
            </a:pPr>
            <a:r>
              <a:rPr lang="fa-IR" sz="2400" dirty="0" smtClean="0">
                <a:cs typeface="B Nazanin" pitchFamily="2" charset="-78"/>
              </a:rPr>
              <a:t>صفر</a:t>
            </a:r>
          </a:p>
          <a:p>
            <a:pPr algn="r" rtl="1" eaLnBrk="1" hangingPunct="1">
              <a:buFontTx/>
              <a:buNone/>
            </a:pPr>
            <a:r>
              <a:rPr lang="fa-IR" sz="2400" dirty="0" smtClean="0">
                <a:cs typeface="B Nazanin" pitchFamily="2" charset="-78"/>
              </a:rPr>
              <a:t>ضعیف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5638800" y="1600200"/>
            <a:ext cx="2895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/>
          <a:lstStyle/>
          <a:p>
            <a:pPr marL="342900" indent="-342900" algn="r" rtl="1">
              <a:spcBef>
                <a:spcPct val="20000"/>
              </a:spcBef>
              <a:defRPr/>
            </a:pPr>
            <a:r>
              <a:rPr lang="fa-IR" kern="0" dirty="0">
                <a:latin typeface="+mn-lt"/>
                <a:cs typeface="B Nazanin" pitchFamily="2" charset="-78"/>
              </a:rPr>
              <a:t>فاصله از خورشید</a:t>
            </a:r>
          </a:p>
          <a:p>
            <a:pPr marL="342900" indent="-342900" algn="r" rtl="1">
              <a:spcBef>
                <a:spcPct val="20000"/>
              </a:spcBef>
              <a:defRPr/>
            </a:pPr>
            <a:r>
              <a:rPr lang="fa-IR" kern="0" dirty="0">
                <a:latin typeface="+mn-lt"/>
                <a:cs typeface="B Nazanin" pitchFamily="2" charset="-78"/>
              </a:rPr>
              <a:t>زمان گردش بدور خورشید</a:t>
            </a:r>
          </a:p>
          <a:p>
            <a:pPr marL="342900" indent="-342900" algn="r" rtl="1">
              <a:spcBef>
                <a:spcPct val="20000"/>
              </a:spcBef>
              <a:defRPr/>
            </a:pPr>
            <a:r>
              <a:rPr lang="fa-IR" kern="0" dirty="0">
                <a:latin typeface="+mn-lt"/>
                <a:cs typeface="B Nazanin" pitchFamily="2" charset="-78"/>
              </a:rPr>
              <a:t>زمان گردش بدور خود</a:t>
            </a:r>
          </a:p>
          <a:p>
            <a:pPr marL="342900" indent="-342900" algn="r" rtl="1">
              <a:spcBef>
                <a:spcPct val="20000"/>
              </a:spcBef>
              <a:defRPr/>
            </a:pPr>
            <a:r>
              <a:rPr lang="fa-IR" kern="0" dirty="0">
                <a:latin typeface="+mn-lt"/>
                <a:cs typeface="B Nazanin" pitchFamily="2" charset="-78"/>
              </a:rPr>
              <a:t>متوسط سرعت مداری</a:t>
            </a:r>
          </a:p>
          <a:p>
            <a:pPr marL="342900" indent="-342900" algn="r" rtl="1">
              <a:spcBef>
                <a:spcPct val="20000"/>
              </a:spcBef>
              <a:defRPr/>
            </a:pPr>
            <a:r>
              <a:rPr lang="fa-IR" kern="0" dirty="0">
                <a:latin typeface="+mn-lt"/>
                <a:cs typeface="B Nazanin" pitchFamily="2" charset="-78"/>
              </a:rPr>
              <a:t>زاویه محوری</a:t>
            </a:r>
          </a:p>
          <a:p>
            <a:pPr marL="342900" indent="-342900" algn="r" rtl="1">
              <a:spcBef>
                <a:spcPct val="20000"/>
              </a:spcBef>
              <a:defRPr/>
            </a:pPr>
            <a:r>
              <a:rPr lang="fa-IR" kern="0" dirty="0">
                <a:latin typeface="+mn-lt"/>
                <a:cs typeface="B Nazanin" pitchFamily="2" charset="-78"/>
              </a:rPr>
              <a:t>متوسط دما</a:t>
            </a:r>
          </a:p>
          <a:p>
            <a:pPr marL="342900" indent="-342900" algn="r" rtl="1">
              <a:spcBef>
                <a:spcPct val="20000"/>
              </a:spcBef>
              <a:defRPr/>
            </a:pPr>
            <a:endParaRPr lang="fa-IR" kern="0" dirty="0">
              <a:latin typeface="+mn-lt"/>
              <a:cs typeface="B Nazanin" pitchFamily="2" charset="-78"/>
            </a:endParaRPr>
          </a:p>
          <a:p>
            <a:pPr marL="342900" indent="-342900" algn="r" rtl="1">
              <a:spcBef>
                <a:spcPct val="20000"/>
              </a:spcBef>
              <a:defRPr/>
            </a:pPr>
            <a:r>
              <a:rPr lang="fa-IR" kern="0" dirty="0">
                <a:latin typeface="+mn-lt"/>
                <a:cs typeface="B Nazanin" pitchFamily="2" charset="-78"/>
              </a:rPr>
              <a:t>قطر</a:t>
            </a:r>
          </a:p>
          <a:p>
            <a:pPr marL="342900" indent="-342900" algn="r" rtl="1">
              <a:spcBef>
                <a:spcPct val="20000"/>
              </a:spcBef>
              <a:defRPr/>
            </a:pPr>
            <a:r>
              <a:rPr lang="fa-IR" kern="0" dirty="0">
                <a:latin typeface="+mn-lt"/>
                <a:cs typeface="B Nazanin" pitchFamily="2" charset="-78"/>
              </a:rPr>
              <a:t>تعداد قمر</a:t>
            </a:r>
          </a:p>
          <a:p>
            <a:pPr marL="342900" indent="-342900" algn="r" rtl="1">
              <a:spcBef>
                <a:spcPct val="20000"/>
              </a:spcBef>
              <a:defRPr/>
            </a:pPr>
            <a:r>
              <a:rPr lang="fa-IR" kern="0" dirty="0">
                <a:latin typeface="+mn-lt"/>
                <a:cs typeface="B Nazanin" pitchFamily="2" charset="-78"/>
              </a:rPr>
              <a:t>میدان مغناطیسی</a:t>
            </a:r>
          </a:p>
        </p:txBody>
      </p:sp>
      <p:sp>
        <p:nvSpPr>
          <p:cNvPr id="5125" name="TextBox 7"/>
          <p:cNvSpPr txBox="1">
            <a:spLocks noChangeArrowheads="1"/>
          </p:cNvSpPr>
          <p:nvPr/>
        </p:nvSpPr>
        <p:spPr bwMode="auto">
          <a:xfrm>
            <a:off x="533400" y="3886200"/>
            <a:ext cx="152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2000" dirty="0">
                <a:solidFill>
                  <a:srgbClr val="FF0000"/>
                </a:solidFill>
              </a:rPr>
              <a:t>بیشترین اختلاف در بین سیارات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5126" name="TextBox 8"/>
          <p:cNvSpPr txBox="1">
            <a:spLocks noChangeArrowheads="1"/>
          </p:cNvSpPr>
          <p:nvPr/>
        </p:nvSpPr>
        <p:spPr bwMode="auto">
          <a:xfrm>
            <a:off x="533400" y="4724400"/>
            <a:ext cx="152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2000" dirty="0">
                <a:solidFill>
                  <a:srgbClr val="FF0000"/>
                </a:solidFill>
              </a:rPr>
              <a:t>کوچکترین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5127" name="TextBox 9"/>
          <p:cNvSpPr txBox="1">
            <a:spLocks noChangeArrowheads="1"/>
          </p:cNvSpPr>
          <p:nvPr/>
        </p:nvSpPr>
        <p:spPr bwMode="auto">
          <a:xfrm>
            <a:off x="609600" y="2133600"/>
            <a:ext cx="152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2000" dirty="0">
                <a:solidFill>
                  <a:srgbClr val="FF0000"/>
                </a:solidFill>
              </a:rPr>
              <a:t>سریعترین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5125" grpId="1"/>
      <p:bldP spid="5126" grpId="0"/>
      <p:bldP spid="5126" grpId="1"/>
      <p:bldP spid="5127" grpId="0"/>
      <p:bldP spid="512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mercu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5812" y="1524000"/>
            <a:ext cx="472598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4495800" y="228600"/>
            <a:ext cx="4267200" cy="685800"/>
          </a:xfrm>
        </p:spPr>
        <p:txBody>
          <a:bodyPr/>
          <a:lstStyle/>
          <a:p>
            <a:pPr eaLnBrk="1" hangingPunct="1"/>
            <a:r>
              <a:rPr lang="fa-IR" sz="5400" smtClean="0">
                <a:solidFill>
                  <a:srgbClr val="FF0000"/>
                </a:solidFill>
                <a:cs typeface="B Nazanin" pitchFamily="2" charset="-78"/>
              </a:rPr>
              <a:t>در گذر تاریخ</a:t>
            </a:r>
            <a:endParaRPr lang="en-US" sz="2100" smtClean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9144000" cy="2362200"/>
          </a:xfrm>
        </p:spPr>
        <p:txBody>
          <a:bodyPr/>
          <a:lstStyle/>
          <a:p>
            <a:pPr algn="r" rtl="1" eaLnBrk="1" hangingPunct="1"/>
            <a:r>
              <a:rPr lang="fa-IR" sz="3600" dirty="0" smtClean="0">
                <a:cs typeface="B Nazanin" pitchFamily="2" charset="-78"/>
              </a:rPr>
              <a:t>عطارد یکی از پنج سیاره زمان باستان             </a:t>
            </a:r>
            <a:r>
              <a:rPr lang="fa-IR" sz="2800" dirty="0" smtClean="0">
                <a:cs typeface="B Nazanin" pitchFamily="2" charset="-78"/>
              </a:rPr>
              <a:t>ستاره سرگردان</a:t>
            </a:r>
          </a:p>
          <a:p>
            <a:pPr algn="r" rtl="1" eaLnBrk="1" hangingPunct="1"/>
            <a:r>
              <a:rPr lang="fa-IR" sz="3600" dirty="0" smtClean="0">
                <a:cs typeface="B Nazanin" pitchFamily="2" charset="-78"/>
              </a:rPr>
              <a:t>ستاره شامگاهی بعد از غروب</a:t>
            </a:r>
          </a:p>
          <a:p>
            <a:pPr algn="r" rtl="1" eaLnBrk="1" hangingPunct="1"/>
            <a:r>
              <a:rPr lang="fa-IR" sz="3600" dirty="0" smtClean="0">
                <a:cs typeface="B Nazanin" pitchFamily="2" charset="-78"/>
              </a:rPr>
              <a:t>ستاره صبحگاهی قبل از </a:t>
            </a:r>
            <a:r>
              <a:rPr lang="fa-IR" sz="3600" dirty="0" smtClean="0">
                <a:cs typeface="B Nazanin" pitchFamily="2" charset="-78"/>
              </a:rPr>
              <a:t>طلوع</a:t>
            </a:r>
            <a:endParaRPr lang="fa-IR" sz="3600" dirty="0" smtClean="0">
              <a:cs typeface="B Nazanin" pitchFamily="2" charset="-78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828800" y="1676400"/>
            <a:ext cx="1600200" cy="1743075"/>
            <a:chOff x="1828800" y="1676400"/>
            <a:chExt cx="1600200" cy="1743075"/>
          </a:xfrm>
        </p:grpSpPr>
        <p:sp>
          <p:nvSpPr>
            <p:cNvPr id="6149" name="Right Arrow 4"/>
            <p:cNvSpPr>
              <a:spLocks noChangeArrowheads="1"/>
            </p:cNvSpPr>
            <p:nvPr/>
          </p:nvSpPr>
          <p:spPr bwMode="auto">
            <a:xfrm rot="10800000">
              <a:off x="2514600" y="1676400"/>
              <a:ext cx="838200" cy="269875"/>
            </a:xfrm>
            <a:prstGeom prst="rightArrow">
              <a:avLst>
                <a:gd name="adj1" fmla="val 50000"/>
                <a:gd name="adj2" fmla="val 498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50" name="TextBox 5"/>
            <p:cNvSpPr txBox="1">
              <a:spLocks noChangeArrowheads="1"/>
            </p:cNvSpPr>
            <p:nvPr/>
          </p:nvSpPr>
          <p:spPr bwMode="auto">
            <a:xfrm>
              <a:off x="1828800" y="2133600"/>
              <a:ext cx="1524000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a-IR" sz="2800" dirty="0">
                  <a:solidFill>
                    <a:srgbClr val="FF0000"/>
                  </a:solidFill>
                  <a:cs typeface="B Nazanin" pitchFamily="2" charset="-78"/>
                </a:rPr>
                <a:t>هرمس</a:t>
              </a:r>
              <a:endParaRPr lang="en-US" sz="2000" dirty="0">
                <a:solidFill>
                  <a:srgbClr val="FF0000"/>
                </a:solidFill>
                <a:cs typeface="B Nazanin" pitchFamily="2" charset="-78"/>
              </a:endParaRPr>
            </a:p>
          </p:txBody>
        </p:sp>
        <p:sp>
          <p:nvSpPr>
            <p:cNvPr id="6151" name="TextBox 6"/>
            <p:cNvSpPr txBox="1">
              <a:spLocks noChangeArrowheads="1"/>
            </p:cNvSpPr>
            <p:nvPr/>
          </p:nvSpPr>
          <p:spPr bwMode="auto">
            <a:xfrm>
              <a:off x="1905000" y="2895600"/>
              <a:ext cx="1524000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a-IR" sz="2800">
                  <a:solidFill>
                    <a:srgbClr val="FF0000"/>
                  </a:solidFill>
                  <a:cs typeface="B Nazanin" pitchFamily="2" charset="-78"/>
                </a:rPr>
                <a:t>آپولو</a:t>
              </a:r>
              <a:endParaRPr lang="en-US" sz="2000">
                <a:solidFill>
                  <a:srgbClr val="FF0000"/>
                </a:solidFill>
                <a:cs typeface="B Nazanin" pitchFamily="2" charset="-78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362200" y="5562600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Nazanin" pitchFamily="2" charset="-78"/>
              </a:rPr>
              <a:t>پیام آور خدایان در اساطیر رومی</a:t>
            </a:r>
            <a:endParaRPr lang="en-US" b="1" dirty="0" smtClean="0">
              <a:ln w="18000">
                <a:solidFill>
                  <a:srgbClr val="FF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Nazanin" pitchFamily="2" charset="-78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" dur="20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6" descr="mercro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371600"/>
            <a:ext cx="6021663" cy="5132434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4495800" y="228600"/>
            <a:ext cx="4267200" cy="685800"/>
          </a:xfrm>
        </p:spPr>
        <p:txBody>
          <a:bodyPr/>
          <a:lstStyle/>
          <a:p>
            <a:pPr eaLnBrk="1" hangingPunct="1"/>
            <a:r>
              <a:rPr lang="fa-IR" sz="5400" dirty="0" smtClean="0">
                <a:solidFill>
                  <a:srgbClr val="FF0000"/>
                </a:solidFill>
                <a:cs typeface="B Nazanin" pitchFamily="2" charset="-78"/>
              </a:rPr>
              <a:t>مدار عطارد</a:t>
            </a:r>
            <a:endParaRPr lang="en-US" sz="2100" dirty="0" smtClean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629400" y="2438400"/>
            <a:ext cx="2133600" cy="533400"/>
          </a:xfrm>
        </p:spPr>
        <p:txBody>
          <a:bodyPr/>
          <a:lstStyle/>
          <a:p>
            <a:pPr algn="r" rtl="1" eaLnBrk="1" hangingPunct="1">
              <a:buNone/>
            </a:pPr>
            <a:r>
              <a:rPr lang="fa-IR" sz="2800" dirty="0" smtClean="0">
                <a:cs typeface="B Nazanin" pitchFamily="2" charset="-78"/>
              </a:rPr>
              <a:t>فاصله از خورشید</a:t>
            </a:r>
            <a:endParaRPr lang="en-US" sz="2800" dirty="0" smtClean="0">
              <a:cs typeface="B Nazanin" pitchFamily="2" charset="-78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4495800" y="1981200"/>
            <a:ext cx="1219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اوج</a:t>
            </a: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a-IR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a-IR" sz="2800" kern="0" dirty="0" smtClean="0">
                <a:latin typeface="+mn-lt"/>
                <a:cs typeface="B Nazanin" pitchFamily="2" charset="-78"/>
              </a:rPr>
              <a:t>حضیض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</p:txBody>
      </p:sp>
      <p:sp>
        <p:nvSpPr>
          <p:cNvPr id="8" name="Right Brace 7"/>
          <p:cNvSpPr/>
          <p:nvPr/>
        </p:nvSpPr>
        <p:spPr bwMode="auto">
          <a:xfrm>
            <a:off x="5867400" y="2209800"/>
            <a:ext cx="838200" cy="1066800"/>
          </a:xfrm>
          <a:prstGeom prst="rightBrac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1828800" y="2057400"/>
            <a:ext cx="2514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latin typeface="+mn-lt"/>
                <a:cs typeface="B Nazanin" pitchFamily="2" charset="-78"/>
              </a:rPr>
              <a:t>70,000,000 Km</a:t>
            </a:r>
            <a:endParaRPr kumimoji="0" lang="fa-IR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a-IR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latin typeface="+mn-lt"/>
                <a:cs typeface="B Nazanin" pitchFamily="2" charset="-78"/>
              </a:rPr>
              <a:t>46,000,000 Km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152400" y="21336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 </a:t>
            </a:r>
            <a:endParaRPr kumimoji="0" lang="fa-IR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smtClean="0">
                <a:latin typeface="+mn-lt"/>
                <a:cs typeface="B Nazanin" pitchFamily="2" charset="-78"/>
              </a:rPr>
              <a:t>e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= 0.205</a:t>
            </a:r>
            <a:endParaRPr kumimoji="0" lang="fa-IR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latin typeface="+mn-lt"/>
                <a:cs typeface="B Nazanin" pitchFamily="2" charset="-78"/>
              </a:rPr>
              <a:t> 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</p:txBody>
      </p:sp>
      <p:pic>
        <p:nvPicPr>
          <p:cNvPr id="12" name="Picture 16" descr="mercro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3581400"/>
            <a:ext cx="3581400" cy="30525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77521E-7 L -3.33333E-6 0.15541 " pathEditMode="relative" ptsTypes="AA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uild="p"/>
      <p:bldP spid="6" grpId="0"/>
      <p:bldP spid="8" grpId="0" animBg="1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4495800" y="228600"/>
            <a:ext cx="4267200" cy="685800"/>
          </a:xfrm>
        </p:spPr>
        <p:txBody>
          <a:bodyPr/>
          <a:lstStyle/>
          <a:p>
            <a:pPr eaLnBrk="1" hangingPunct="1"/>
            <a:r>
              <a:rPr lang="fa-IR" sz="5400" dirty="0" smtClean="0">
                <a:solidFill>
                  <a:srgbClr val="FF0000"/>
                </a:solidFill>
                <a:cs typeface="B Nazanin" pitchFamily="2" charset="-78"/>
              </a:rPr>
              <a:t>مدار عطارد</a:t>
            </a:r>
            <a:endParaRPr lang="en-US" sz="2100" dirty="0" smtClean="0">
              <a:solidFill>
                <a:srgbClr val="FF0000"/>
              </a:solidFill>
              <a:cs typeface="B Nazanin" pitchFamily="2" charset="-78"/>
            </a:endParaRPr>
          </a:p>
        </p:txBody>
      </p:sp>
      <p:pic>
        <p:nvPicPr>
          <p:cNvPr id="12" name="Picture 4" descr="MercRotation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220209"/>
            <a:ext cx="6400800" cy="5637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267200" y="2895600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4000" dirty="0" smtClean="0"/>
              <a:t>2/3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4495800" y="228600"/>
            <a:ext cx="4267200" cy="685800"/>
          </a:xfrm>
        </p:spPr>
        <p:txBody>
          <a:bodyPr/>
          <a:lstStyle/>
          <a:p>
            <a:pPr eaLnBrk="1" hangingPunct="1"/>
            <a:r>
              <a:rPr lang="fa-IR" sz="5400" dirty="0" smtClean="0">
                <a:solidFill>
                  <a:srgbClr val="FF0000"/>
                </a:solidFill>
                <a:cs typeface="B Nazanin" pitchFamily="2" charset="-78"/>
              </a:rPr>
              <a:t>مدار عطارد</a:t>
            </a:r>
            <a:endParaRPr lang="en-US" sz="2100" dirty="0" smtClean="0">
              <a:solidFill>
                <a:srgbClr val="FF0000"/>
              </a:solidFill>
              <a:cs typeface="B Nazanin" pitchFamily="2" charset="-78"/>
            </a:endParaRPr>
          </a:p>
        </p:txBody>
      </p:sp>
      <p:pic>
        <p:nvPicPr>
          <p:cNvPr id="36866" name="Picture 2" descr="F:\sun\mercury\merc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905000"/>
            <a:ext cx="3695700" cy="4342448"/>
          </a:xfrm>
          <a:prstGeom prst="rect">
            <a:avLst/>
          </a:prstGeom>
          <a:noFill/>
        </p:spPr>
      </p:pic>
      <p:pic>
        <p:nvPicPr>
          <p:cNvPr id="36867" name="Picture 3" descr="F:\sun\mercury\merc_adv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2133600"/>
            <a:ext cx="4276725" cy="38195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743200" y="1447800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4000" dirty="0" smtClean="0">
                <a:cs typeface="B Nazanin" pitchFamily="2" charset="-78"/>
              </a:rPr>
              <a:t>نسبیت عام</a:t>
            </a:r>
            <a:endParaRPr lang="en-US" sz="4000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4495800" y="228600"/>
            <a:ext cx="4267200" cy="685800"/>
          </a:xfrm>
        </p:spPr>
        <p:txBody>
          <a:bodyPr/>
          <a:lstStyle/>
          <a:p>
            <a:pPr eaLnBrk="1" hangingPunct="1"/>
            <a:r>
              <a:rPr lang="fa-IR" sz="5400" dirty="0" smtClean="0">
                <a:solidFill>
                  <a:srgbClr val="FF0000"/>
                </a:solidFill>
                <a:cs typeface="B Nazanin" pitchFamily="2" charset="-78"/>
              </a:rPr>
              <a:t>گذر عطارد</a:t>
            </a:r>
            <a:endParaRPr lang="en-US" sz="2100" dirty="0" smtClean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1524001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fa-I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تقریبا هر هشت سال یکبار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Nazanin" pitchFamily="2" charset="-78"/>
            </a:endParaRPr>
          </a:p>
        </p:txBody>
      </p:sp>
      <p:pic>
        <p:nvPicPr>
          <p:cNvPr id="35842" name="Picture 2" descr="F:\sun\mercury\Mercuryorbitsolarsystem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5500" y="2057400"/>
            <a:ext cx="4953000" cy="4972972"/>
          </a:xfrm>
          <a:prstGeom prst="rect">
            <a:avLst/>
          </a:prstGeom>
          <a:noFill/>
        </p:spPr>
      </p:pic>
      <p:pic>
        <p:nvPicPr>
          <p:cNvPr id="12289" name="Picture 1" descr="F:\sun\mercury\OrbElm-Nod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371600"/>
            <a:ext cx="68580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0" dur="3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TUREPATH" val="H:\mcgraw\sem-cd\dcm_schneider_1e_2007\preload\ch30_testin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TUREPATH" val="..\..\CH30_TESTING\38_02.JP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TUREPATH" val="..\..\CH30_TESTING\38_02.JP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TUREPATH" val="..\..\CH30_TESTING\38_01.JP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TUREPATH" val="..\..\CH30_TESTING\38_05.JPG"/>
</p:tagLst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1340</TotalTime>
  <Words>361</Words>
  <Application>Microsoft Office PowerPoint</Application>
  <PresentationFormat>On-screen Show (4:3)</PresentationFormat>
  <Paragraphs>118</Paragraphs>
  <Slides>30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Default Design</vt:lpstr>
      <vt:lpstr>Image</vt:lpstr>
      <vt:lpstr>Slide 1</vt:lpstr>
      <vt:lpstr>عطارد</vt:lpstr>
      <vt:lpstr>Slide 3</vt:lpstr>
      <vt:lpstr>معرفی</vt:lpstr>
      <vt:lpstr>در گذر تاریخ</vt:lpstr>
      <vt:lpstr>مدار عطارد</vt:lpstr>
      <vt:lpstr>مدار عطارد</vt:lpstr>
      <vt:lpstr>مدار عطارد</vt:lpstr>
      <vt:lpstr>گذر عطارد</vt:lpstr>
      <vt:lpstr>گذر عطارد</vt:lpstr>
      <vt:lpstr>گذر عطارد</vt:lpstr>
      <vt:lpstr>اندازه</vt:lpstr>
      <vt:lpstr>جرم</vt:lpstr>
      <vt:lpstr>اتمسفر</vt:lpstr>
      <vt:lpstr>سرعت گازها</vt:lpstr>
      <vt:lpstr>سطح عطارد</vt:lpstr>
      <vt:lpstr>سطح عطارد</vt:lpstr>
      <vt:lpstr>سطح عطارد</vt:lpstr>
      <vt:lpstr>سطح عطارد</vt:lpstr>
      <vt:lpstr>سطح عطارد</vt:lpstr>
      <vt:lpstr>سطح عطارد</vt:lpstr>
      <vt:lpstr>سطح عطارد</vt:lpstr>
      <vt:lpstr>عطارد</vt:lpstr>
      <vt:lpstr>قطبهای عطارد</vt:lpstr>
      <vt:lpstr>رصد عطارد</vt:lpstr>
      <vt:lpstr>رصد عطارد</vt:lpstr>
      <vt:lpstr>مارینر 10</vt:lpstr>
      <vt:lpstr>مارینر 10</vt:lpstr>
      <vt:lpstr>مسنجر</vt:lpstr>
      <vt:lpstr>Slide 30</vt:lpstr>
    </vt:vector>
  </TitlesOfParts>
  <Company>The McGraw-Hill Companies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Stacy - McGraw-Hill Higher Education</dc:creator>
  <cp:lastModifiedBy>pinar</cp:lastModifiedBy>
  <cp:revision>161</cp:revision>
  <dcterms:created xsi:type="dcterms:W3CDTF">2002-11-07T15:12:30Z</dcterms:created>
  <dcterms:modified xsi:type="dcterms:W3CDTF">2014-02-20T19:06:45Z</dcterms:modified>
</cp:coreProperties>
</file>